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6"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BFD7AC-1A45-4B6A-BAA3-A5F9E550FCB7}" v="1" dt="2025-01-19T15:30:53.1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918" y="3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JANA YESMIN OPI" userId="S::22-47018-1@student.aiub.edu::4ebb7db4-54c8-4ff7-a617-eb9a7219bab7" providerId="AD" clId="Web-{9FBFD7AC-1A45-4B6A-BAA3-A5F9E550FCB7}"/>
    <pc:docChg chg="modSld">
      <pc:chgData name="FARJANA YESMIN OPI" userId="S::22-47018-1@student.aiub.edu::4ebb7db4-54c8-4ff7-a617-eb9a7219bab7" providerId="AD" clId="Web-{9FBFD7AC-1A45-4B6A-BAA3-A5F9E550FCB7}" dt="2025-01-19T15:30:53.150" v="0" actId="1076"/>
      <pc:docMkLst>
        <pc:docMk/>
      </pc:docMkLst>
      <pc:sldChg chg="modSp">
        <pc:chgData name="FARJANA YESMIN OPI" userId="S::22-47018-1@student.aiub.edu::4ebb7db4-54c8-4ff7-a617-eb9a7219bab7" providerId="AD" clId="Web-{9FBFD7AC-1A45-4B6A-BAA3-A5F9E550FCB7}" dt="2025-01-19T15:30:53.150" v="0" actId="1076"/>
        <pc:sldMkLst>
          <pc:docMk/>
          <pc:sldMk cId="2359885925" sldId="269"/>
        </pc:sldMkLst>
        <pc:picChg chg="mod">
          <ac:chgData name="FARJANA YESMIN OPI" userId="S::22-47018-1@student.aiub.edu::4ebb7db4-54c8-4ff7-a617-eb9a7219bab7" providerId="AD" clId="Web-{9FBFD7AC-1A45-4B6A-BAA3-A5F9E550FCB7}" dt="2025-01-19T15:30:53.150" v="0" actId="1076"/>
          <ac:picMkLst>
            <pc:docMk/>
            <pc:sldMk cId="2359885925" sldId="269"/>
            <ac:picMk id="5" creationId="{51F3AB31-350C-5338-20E8-2A1B2D856BB7}"/>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1DE40-C6B3-702D-CEC8-E12ADC0228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9DA1D1C-954C-3349-B9D4-A023F18EBE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23311A-8C8D-E026-53F0-E28D4F2B4939}"/>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5" name="Footer Placeholder 4">
            <a:extLst>
              <a:ext uri="{FF2B5EF4-FFF2-40B4-BE49-F238E27FC236}">
                <a16:creationId xmlns:a16="http://schemas.microsoft.com/office/drawing/2014/main" id="{2A87D857-8FDB-0311-F7F7-A2157A407F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77A76-088E-850F-D5F6-3A213B518461}"/>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3671032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B51E5-9F9F-FD23-B5C4-09BE6EE1031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B7AA73-D41D-5864-2A47-EB3E621E6F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28DDFA-9468-2AED-F770-3B538079D7C6}"/>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5" name="Footer Placeholder 4">
            <a:extLst>
              <a:ext uri="{FF2B5EF4-FFF2-40B4-BE49-F238E27FC236}">
                <a16:creationId xmlns:a16="http://schemas.microsoft.com/office/drawing/2014/main" id="{A4BCE08D-6D81-7C31-60F2-FD335933C7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E9D073-28F7-0852-1553-AD83422FA210}"/>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4198618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834BC6-06E1-8DB7-78F9-806004E02A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FA28BBF-730B-7AE2-403D-CD565F7EF9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EF015C-11C0-A8FB-0855-A8E748687561}"/>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5" name="Footer Placeholder 4">
            <a:extLst>
              <a:ext uri="{FF2B5EF4-FFF2-40B4-BE49-F238E27FC236}">
                <a16:creationId xmlns:a16="http://schemas.microsoft.com/office/drawing/2014/main" id="{9B71E469-CBF8-6AF8-6F33-CF7A877A0A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F62D53-3C95-0574-FBA9-0BA976C3F104}"/>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36934755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E3FFD-C369-FF92-EC40-DA986B6252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6B613A-B6F4-2F68-F8C6-EA0D2B96CA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ED73BE-05BF-1912-789C-49FBADD1228C}"/>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5" name="Footer Placeholder 4">
            <a:extLst>
              <a:ext uri="{FF2B5EF4-FFF2-40B4-BE49-F238E27FC236}">
                <a16:creationId xmlns:a16="http://schemas.microsoft.com/office/drawing/2014/main" id="{4CECEE26-9F2F-0AF7-5FDE-B978DAC68F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94CFD4-E358-3219-9CED-2B4771B59574}"/>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1791528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C1B7D-92A3-5847-673A-1CB40E17C1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9DFE33-F66F-8635-ACE0-DDA153E4D8F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C6AE2F5-3DE1-FC5F-DB03-4CE024DE7CC6}"/>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5" name="Footer Placeholder 4">
            <a:extLst>
              <a:ext uri="{FF2B5EF4-FFF2-40B4-BE49-F238E27FC236}">
                <a16:creationId xmlns:a16="http://schemas.microsoft.com/office/drawing/2014/main" id="{05F45C41-E44B-E729-6565-BD937000D2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D4BF7D-DF50-472C-2250-E583F9474A51}"/>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1596865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7A51-772A-1F85-533A-BFCACC6DC3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427D93-B1D6-441D-91FE-5314A992E31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397B49D-B022-BE9F-A13C-94B25F5FAE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852D3D-549A-91E0-E77B-EE1BBAB7960E}"/>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6" name="Footer Placeholder 5">
            <a:extLst>
              <a:ext uri="{FF2B5EF4-FFF2-40B4-BE49-F238E27FC236}">
                <a16:creationId xmlns:a16="http://schemas.microsoft.com/office/drawing/2014/main" id="{3D95912F-4FFD-16ED-47D3-ADBF17C7FC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EAA6F9-8D9E-F734-445C-350D6CC69A68}"/>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19889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69231-D3B0-F273-6A2D-496FD7F4D89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DEE35A-4002-882F-ABED-9DAE3793F3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84CB39-2D6F-3596-DFFA-26D66E0662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114CDB-A18D-6791-9C61-1024C5EFFB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53DA6F1-6AA3-7671-DDA2-284C216CA5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5F291C-0C38-CB98-202F-241EF8F9ADA8}"/>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8" name="Footer Placeholder 7">
            <a:extLst>
              <a:ext uri="{FF2B5EF4-FFF2-40B4-BE49-F238E27FC236}">
                <a16:creationId xmlns:a16="http://schemas.microsoft.com/office/drawing/2014/main" id="{9D5FF999-78C3-1CAB-C9C2-9D37A543AC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A12B09D-AFDD-66DC-B655-F557BA016C40}"/>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2045550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CDDFC-F87D-EB9F-B0EE-677F20024A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D75569-E715-2286-CF6D-EA1C489C0AED}"/>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4" name="Footer Placeholder 3">
            <a:extLst>
              <a:ext uri="{FF2B5EF4-FFF2-40B4-BE49-F238E27FC236}">
                <a16:creationId xmlns:a16="http://schemas.microsoft.com/office/drawing/2014/main" id="{44CDBF89-3066-A1BB-C6F4-E3303F8AE9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2AEF88A-BA7E-9D8B-2F67-51C0BDF3A038}"/>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314437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528E40-8864-9FF0-A519-C5604848A2AC}"/>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3" name="Footer Placeholder 2">
            <a:extLst>
              <a:ext uri="{FF2B5EF4-FFF2-40B4-BE49-F238E27FC236}">
                <a16:creationId xmlns:a16="http://schemas.microsoft.com/office/drawing/2014/main" id="{E1C2B5D3-0F07-092E-A0A6-71A6553D4E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D428DC4-641E-8B9E-DE09-F83E434F96B7}"/>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2178931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8C34F-B208-0E3F-3148-42510C4A2A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F14596-650F-DBF2-7EAF-267316EEC2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D131F50-9025-C731-3864-4C67F671E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2F8022-CEAF-0ED8-C6E9-297282BE77E6}"/>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6" name="Footer Placeholder 5">
            <a:extLst>
              <a:ext uri="{FF2B5EF4-FFF2-40B4-BE49-F238E27FC236}">
                <a16:creationId xmlns:a16="http://schemas.microsoft.com/office/drawing/2014/main" id="{DFD6DBBE-7D40-FF42-C87D-BAB597CB37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5A7295-D7E6-A038-8995-BC2C96B907F8}"/>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2060413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0456B-C694-C5AA-8FC3-3C5639335C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D9264EB-F0E6-B033-E228-903030F057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8C005D-5245-670D-E1A6-BB136EC7C2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EA559F-43C2-B6B2-981E-1B3B9E293A95}"/>
              </a:ext>
            </a:extLst>
          </p:cNvPr>
          <p:cNvSpPr>
            <a:spLocks noGrp="1"/>
          </p:cNvSpPr>
          <p:nvPr>
            <p:ph type="dt" sz="half" idx="10"/>
          </p:nvPr>
        </p:nvSpPr>
        <p:spPr/>
        <p:txBody>
          <a:bodyPr/>
          <a:lstStyle/>
          <a:p>
            <a:fld id="{010CAD96-115F-4D62-87C4-2FC79F43FB70}" type="datetimeFigureOut">
              <a:rPr lang="en-US" smtClean="0"/>
              <a:t>1/19/2025</a:t>
            </a:fld>
            <a:endParaRPr lang="en-US"/>
          </a:p>
        </p:txBody>
      </p:sp>
      <p:sp>
        <p:nvSpPr>
          <p:cNvPr id="6" name="Footer Placeholder 5">
            <a:extLst>
              <a:ext uri="{FF2B5EF4-FFF2-40B4-BE49-F238E27FC236}">
                <a16:creationId xmlns:a16="http://schemas.microsoft.com/office/drawing/2014/main" id="{BC5ABF47-67DA-5067-3523-DDEDC5B374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FAE511-3E82-F3F1-F69F-F76AEEB30A0B}"/>
              </a:ext>
            </a:extLst>
          </p:cNvPr>
          <p:cNvSpPr>
            <a:spLocks noGrp="1"/>
          </p:cNvSpPr>
          <p:nvPr>
            <p:ph type="sldNum" sz="quarter" idx="12"/>
          </p:nvPr>
        </p:nvSpPr>
        <p:spPr/>
        <p:txBody>
          <a:bodyPr/>
          <a:lstStyle/>
          <a:p>
            <a:fld id="{C3D8C08F-B306-4A0C-B582-079BF7FA9261}" type="slidenum">
              <a:rPr lang="en-US" smtClean="0"/>
              <a:t>‹#›</a:t>
            </a:fld>
            <a:endParaRPr lang="en-US"/>
          </a:p>
        </p:txBody>
      </p:sp>
    </p:spTree>
    <p:extLst>
      <p:ext uri="{BB962C8B-B14F-4D97-AF65-F5344CB8AC3E}">
        <p14:creationId xmlns:p14="http://schemas.microsoft.com/office/powerpoint/2010/main" val="306809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39E0F25-9250-8466-A2D2-0692BB5186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FEE30F-FD1E-DDAE-AD9E-BD3D56AE09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0EAD1-E2D6-7ED7-07BC-31B5285D17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10CAD96-115F-4D62-87C4-2FC79F43FB70}" type="datetimeFigureOut">
              <a:rPr lang="en-US" smtClean="0"/>
              <a:t>1/19/2025</a:t>
            </a:fld>
            <a:endParaRPr lang="en-US"/>
          </a:p>
        </p:txBody>
      </p:sp>
      <p:sp>
        <p:nvSpPr>
          <p:cNvPr id="5" name="Footer Placeholder 4">
            <a:extLst>
              <a:ext uri="{FF2B5EF4-FFF2-40B4-BE49-F238E27FC236}">
                <a16:creationId xmlns:a16="http://schemas.microsoft.com/office/drawing/2014/main" id="{3DCD67A7-4B59-10B2-706B-80D30FAA34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D600C58-9A99-AF55-61D5-81297DFC71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3D8C08F-B306-4A0C-B582-079BF7FA9261}" type="slidenum">
              <a:rPr lang="en-US" smtClean="0"/>
              <a:t>‹#›</a:t>
            </a:fld>
            <a:endParaRPr lang="en-US"/>
          </a:p>
        </p:txBody>
      </p:sp>
    </p:spTree>
    <p:extLst>
      <p:ext uri="{BB962C8B-B14F-4D97-AF65-F5344CB8AC3E}">
        <p14:creationId xmlns:p14="http://schemas.microsoft.com/office/powerpoint/2010/main" val="5902692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Video 8" title="Floating Numbers And Letters On Top Of A Book">
            <a:hlinkClick r:id="" action="ppaction://media"/>
            <a:extLst>
              <a:ext uri="{FF2B5EF4-FFF2-40B4-BE49-F238E27FC236}">
                <a16:creationId xmlns:a16="http://schemas.microsoft.com/office/drawing/2014/main" id="{AD0BBF9E-97F7-4458-B74F-4C46D16D63B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24298" b="19442"/>
          <a:stretch/>
        </p:blipFill>
        <p:spPr>
          <a:xfrm>
            <a:off x="1" y="-439903"/>
            <a:ext cx="12192000" cy="7297903"/>
          </a:xfrm>
          <a:prstGeom prst="rect">
            <a:avLst/>
          </a:prstGeom>
        </p:spPr>
      </p:pic>
      <p:sp>
        <p:nvSpPr>
          <p:cNvPr id="4" name="TextBox 3">
            <a:extLst>
              <a:ext uri="{FF2B5EF4-FFF2-40B4-BE49-F238E27FC236}">
                <a16:creationId xmlns:a16="http://schemas.microsoft.com/office/drawing/2014/main" id="{F53BEB0D-A937-449F-AD57-0CE997F64DB7}"/>
              </a:ext>
            </a:extLst>
          </p:cNvPr>
          <p:cNvSpPr txBox="1"/>
          <p:nvPr/>
        </p:nvSpPr>
        <p:spPr>
          <a:xfrm>
            <a:off x="2341314" y="1640264"/>
            <a:ext cx="7509363" cy="2923877"/>
          </a:xfrm>
          <a:prstGeom prst="rect">
            <a:avLst/>
          </a:prstGeom>
          <a:noFill/>
          <a:ln>
            <a:noFill/>
          </a:ln>
        </p:spPr>
        <p:style>
          <a:lnRef idx="0">
            <a:scrgbClr r="0" g="0" b="0"/>
          </a:lnRef>
          <a:fillRef idx="0">
            <a:scrgbClr r="0" g="0" b="0"/>
          </a:fillRef>
          <a:effectRef idx="0">
            <a:scrgbClr r="0" g="0" b="0"/>
          </a:effectRef>
          <a:fontRef idx="minor">
            <a:schemeClr val="dk1"/>
          </a:fontRef>
        </p:style>
        <p:txBody>
          <a:bodyPr wrap="none" rtlCol="0">
            <a:spAutoFit/>
          </a:bodyPr>
          <a:lstStyle/>
          <a:p>
            <a:pPr marL="0" marR="0" algn="ctr">
              <a:spcBef>
                <a:spcPts val="0"/>
              </a:spcBef>
              <a:spcAft>
                <a:spcPts val="600"/>
              </a:spcAft>
            </a:pPr>
            <a:r>
              <a:rPr lang="en-US" sz="1800"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rPr>
              <a:t>AMERICAN INTERNATIONAL UNIVERSITY–BANGLADESH (AIUB)</a:t>
            </a:r>
          </a:p>
          <a:p>
            <a:pPr marL="0" marR="0" algn="ctr">
              <a:spcBef>
                <a:spcPts val="0"/>
              </a:spcBef>
              <a:spcAft>
                <a:spcPts val="600"/>
              </a:spcAft>
            </a:pPr>
            <a:r>
              <a:rPr lang="en-US" sz="1800"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rPr>
              <a:t>FACULTY OF SCIENCE &amp; TECHNOLOGY</a:t>
            </a:r>
          </a:p>
          <a:p>
            <a:pPr marL="0" marR="0" algn="ctr">
              <a:spcBef>
                <a:spcPts val="0"/>
              </a:spcBef>
              <a:spcAft>
                <a:spcPts val="600"/>
              </a:spcAft>
            </a:pPr>
            <a:r>
              <a:rPr lang="en-US" sz="1800"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rPr>
              <a:t>DEPARTMENT OF </a:t>
            </a:r>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rPr>
              <a:t>CSE</a:t>
            </a:r>
            <a:endParaRPr lang="en-US" sz="1800"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endParaRPr>
          </a:p>
          <a:p>
            <a:pPr marL="0" marR="0" algn="ctr">
              <a:spcBef>
                <a:spcPts val="0"/>
              </a:spcBef>
              <a:spcAft>
                <a:spcPts val="1200"/>
              </a:spcAft>
            </a:pPr>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rPr>
              <a:t>FALL</a:t>
            </a:r>
            <a:r>
              <a:rPr lang="en-US" sz="1800"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rPr>
              <a:t> 2024-2025</a:t>
            </a:r>
          </a:p>
          <a:p>
            <a:pPr marL="0" marR="0" algn="ctr">
              <a:spcBef>
                <a:spcPts val="0"/>
              </a:spcBef>
              <a:spcAft>
                <a:spcPts val="600"/>
              </a:spcAft>
            </a:pPr>
            <a:r>
              <a:rPr lang="en-US" sz="1800"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rPr>
              <a:t>Section: B, Group: 08</a:t>
            </a:r>
            <a:endPar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endParaRPr>
          </a:p>
          <a:p>
            <a:pPr marL="0" marR="0" algn="ctr">
              <a:spcBef>
                <a:spcPts val="0"/>
              </a:spcBef>
              <a:spcAft>
                <a:spcPts val="600"/>
              </a:spcAft>
            </a:pPr>
            <a:endPar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endParaRPr>
          </a:p>
          <a:p>
            <a:pPr marL="0" marR="0" algn="ctr">
              <a:spcBef>
                <a:spcPts val="0"/>
              </a:spcBef>
              <a:spcAft>
                <a:spcPts val="600"/>
              </a:spcAft>
            </a:pPr>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rPr>
              <a:t>Supervised By</a:t>
            </a:r>
          </a:p>
          <a:p>
            <a:pPr marL="0" marR="0" algn="ctr">
              <a:spcBef>
                <a:spcPts val="0"/>
              </a:spcBef>
              <a:spcAft>
                <a:spcPts val="600"/>
              </a:spcAft>
            </a:pPr>
            <a:r>
              <a:rPr lang="en-US" sz="1800"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rPr>
              <a:t>DR. MD. SAEF ULLAH MIAH </a:t>
            </a:r>
          </a:p>
        </p:txBody>
      </p:sp>
      <p:pic>
        <p:nvPicPr>
          <p:cNvPr id="5" name="Picture 4">
            <a:extLst>
              <a:ext uri="{FF2B5EF4-FFF2-40B4-BE49-F238E27FC236}">
                <a16:creationId xmlns:a16="http://schemas.microsoft.com/office/drawing/2014/main" id="{63F0BAFE-088C-4F12-98ED-9EEBDD99AA99}"/>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5229521" y="0"/>
            <a:ext cx="1732957" cy="1640264"/>
          </a:xfrm>
          <a:prstGeom prst="rect">
            <a:avLst/>
          </a:prstGeom>
          <a:noFill/>
          <a:ln>
            <a:noFill/>
          </a:ln>
        </p:spPr>
      </p:pic>
      <p:sp>
        <p:nvSpPr>
          <p:cNvPr id="2" name="TextBox 1">
            <a:extLst>
              <a:ext uri="{FF2B5EF4-FFF2-40B4-BE49-F238E27FC236}">
                <a16:creationId xmlns:a16="http://schemas.microsoft.com/office/drawing/2014/main" id="{6837F3E3-48F9-6B99-2FFB-FF12ADD7D031}"/>
              </a:ext>
            </a:extLst>
          </p:cNvPr>
          <p:cNvSpPr txBox="1"/>
          <p:nvPr/>
        </p:nvSpPr>
        <p:spPr>
          <a:xfrm>
            <a:off x="1740937" y="5040127"/>
            <a:ext cx="8710118" cy="120032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rPr>
              <a:t>Group Members</a:t>
            </a:r>
          </a:p>
          <a:p>
            <a:pPr algn="ctr"/>
            <a:endPar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ndParaRPr>
          </a:p>
          <a:p>
            <a:pPr algn="just"/>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rPr>
              <a:t>Md. Mirazul Hasan</a:t>
            </a:r>
            <a:r>
              <a:rPr lang="en-US" b="1" dirty="0">
                <a:ln w="6600">
                  <a:solidFill>
                    <a:schemeClr val="accent2"/>
                  </a:solidFill>
                  <a:prstDash val="solid"/>
                </a:ln>
                <a:solidFill>
                  <a:srgbClr val="FFFFFF"/>
                </a:solidFill>
                <a:effectLst>
                  <a:outerShdw dist="38100" dir="2700000" algn="tl" rotWithShape="0">
                    <a:schemeClr val="accent2"/>
                  </a:outerShdw>
                </a:effectLst>
                <a:latin typeface="Arial Rounded MT Bold" panose="020F0704030504030204" pitchFamily="34" charset="0"/>
                <a:ea typeface="Times New Roman" panose="02020603050405020304" pitchFamily="18" charset="0"/>
              </a:rPr>
              <a:t>                    </a:t>
            </a:r>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rPr>
              <a:t>Most. Sayma Khatun</a:t>
            </a:r>
            <a:r>
              <a:rPr lang="en-US" b="1" dirty="0">
                <a:ln w="6600">
                  <a:solidFill>
                    <a:schemeClr val="accent2"/>
                  </a:solidFill>
                  <a:prstDash val="solid"/>
                </a:ln>
                <a:solidFill>
                  <a:srgbClr val="FFFFFF"/>
                </a:solidFill>
                <a:effectLst>
                  <a:outerShdw dist="38100" dir="2700000" algn="tl" rotWithShape="0">
                    <a:schemeClr val="accent2"/>
                  </a:outerShdw>
                </a:effectLst>
                <a:latin typeface="Arial Rounded MT Bold" panose="020F0704030504030204" pitchFamily="34" charset="0"/>
                <a:ea typeface="Times New Roman" panose="02020603050405020304" pitchFamily="18" charset="0"/>
              </a:rPr>
              <a:t>                    </a:t>
            </a:r>
            <a:r>
              <a:rPr lang="en-US" b="1" dirty="0" err="1">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rPr>
              <a:t>Tomalisha</a:t>
            </a:r>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rPr>
              <a:t> Akter Keya</a:t>
            </a:r>
          </a:p>
          <a:p>
            <a:pPr algn="just"/>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cs typeface="Times New Roman" panose="02020603050405020304" pitchFamily="18" charset="0"/>
              </a:rPr>
              <a:t>22-46674-1</a:t>
            </a:r>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b="1" dirty="0">
                <a:ln w="6600">
                  <a:solidFill>
                    <a:schemeClr val="accent2"/>
                  </a:solidFill>
                  <a:prstDash val="solid"/>
                </a:ln>
                <a:solidFill>
                  <a:srgbClr val="FFFFFF"/>
                </a:solidFill>
                <a:effectLst>
                  <a:outerShdw dist="38100" dir="2700000" algn="tl" rotWithShape="0">
                    <a:schemeClr val="accent2"/>
                  </a:outerShdw>
                </a:effectLst>
                <a:latin typeface="Times New Roman" panose="02020603050405020304" pitchFamily="18" charset="0"/>
                <a:cs typeface="Times New Roman" panose="02020603050405020304" pitchFamily="18" charset="0"/>
              </a:rPr>
              <a:t>22-47035-1                                      22-47129-1</a:t>
            </a:r>
          </a:p>
        </p:txBody>
      </p:sp>
    </p:spTree>
    <p:extLst>
      <p:ext uri="{BB962C8B-B14F-4D97-AF65-F5344CB8AC3E}">
        <p14:creationId xmlns:p14="http://schemas.microsoft.com/office/powerpoint/2010/main" val="2976806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repeatCount="indefinite"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Arc 13">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E05BB0E-66F1-139A-2963-9EA59B1B56DF}"/>
              </a:ext>
            </a:extLst>
          </p:cNvPr>
          <p:cNvSpPr>
            <a:spLocks noGrp="1"/>
          </p:cNvSpPr>
          <p:nvPr>
            <p:ph type="title"/>
          </p:nvPr>
        </p:nvSpPr>
        <p:spPr>
          <a:xfrm>
            <a:off x="3366581" y="665344"/>
            <a:ext cx="5458838" cy="961681"/>
          </a:xfrm>
        </p:spPr>
        <p:txBody>
          <a:bodyPr>
            <a:normAutofit/>
          </a:bodyPr>
          <a:lstStyle/>
          <a:p>
            <a:r>
              <a:rPr lang="en-US" dirty="0"/>
              <a:t>Meta Model Structure</a:t>
            </a:r>
          </a:p>
        </p:txBody>
      </p:sp>
      <p:sp>
        <p:nvSpPr>
          <p:cNvPr id="16" name="Freeform: Shape 15">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diagram of a network&#10;&#10;Description automatically generated">
            <a:extLst>
              <a:ext uri="{FF2B5EF4-FFF2-40B4-BE49-F238E27FC236}">
                <a16:creationId xmlns:a16="http://schemas.microsoft.com/office/drawing/2014/main" id="{06C9CE61-4E62-3139-A590-4A25F60711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2585" y="1717919"/>
            <a:ext cx="7046830" cy="4474737"/>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Tree>
    <p:extLst>
      <p:ext uri="{BB962C8B-B14F-4D97-AF65-F5344CB8AC3E}">
        <p14:creationId xmlns:p14="http://schemas.microsoft.com/office/powerpoint/2010/main" val="1061030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649E800-A5C8-49A0-A453-ED537DA315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8BA67DD7-B75D-4A30-90A4-EEA9F64AF1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8194" y="0"/>
            <a:ext cx="6164729" cy="6858000"/>
          </a:xfrm>
          <a:custGeom>
            <a:avLst/>
            <a:gdLst>
              <a:gd name="connsiteX0" fmla="*/ 0 w 6164729"/>
              <a:gd name="connsiteY0" fmla="*/ 6857542 h 6858000"/>
              <a:gd name="connsiteX1" fmla="*/ 199783 w 6164729"/>
              <a:gd name="connsiteY1" fmla="*/ 6857542 h 6858000"/>
              <a:gd name="connsiteX2" fmla="*/ 199783 w 6164729"/>
              <a:gd name="connsiteY2" fmla="*/ 6858000 h 6858000"/>
              <a:gd name="connsiteX3" fmla="*/ 0 w 6164729"/>
              <a:gd name="connsiteY3" fmla="*/ 6858000 h 6858000"/>
              <a:gd name="connsiteX4" fmla="*/ 4818273 w 6164729"/>
              <a:gd name="connsiteY4" fmla="*/ 0 h 6858000"/>
              <a:gd name="connsiteX5" fmla="*/ 5018056 w 6164729"/>
              <a:gd name="connsiteY5" fmla="*/ 0 h 6858000"/>
              <a:gd name="connsiteX6" fmla="*/ 5030703 w 6164729"/>
              <a:gd name="connsiteY6" fmla="*/ 31774 h 6858000"/>
              <a:gd name="connsiteX7" fmla="*/ 6085711 w 6164729"/>
              <a:gd name="connsiteY7" fmla="*/ 2682457 h 6858000"/>
              <a:gd name="connsiteX8" fmla="*/ 6085711 w 6164729"/>
              <a:gd name="connsiteY8" fmla="*/ 3752208 h 6858000"/>
              <a:gd name="connsiteX9" fmla="*/ 4928207 w 6164729"/>
              <a:gd name="connsiteY9" fmla="*/ 6660411 h 6858000"/>
              <a:gd name="connsiteX10" fmla="*/ 4849745 w 6164729"/>
              <a:gd name="connsiteY10" fmla="*/ 6857542 h 6858000"/>
              <a:gd name="connsiteX11" fmla="*/ 4649962 w 6164729"/>
              <a:gd name="connsiteY11" fmla="*/ 6857542 h 6858000"/>
              <a:gd name="connsiteX12" fmla="*/ 4728424 w 6164729"/>
              <a:gd name="connsiteY12" fmla="*/ 6660411 h 6858000"/>
              <a:gd name="connsiteX13" fmla="*/ 5885928 w 6164729"/>
              <a:gd name="connsiteY13" fmla="*/ 3752208 h 6858000"/>
              <a:gd name="connsiteX14" fmla="*/ 5885928 w 6164729"/>
              <a:gd name="connsiteY14" fmla="*/ 2682457 h 6858000"/>
              <a:gd name="connsiteX15" fmla="*/ 4830920 w 6164729"/>
              <a:gd name="connsiteY15" fmla="*/ 3177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164729" h="6858000">
                <a:moveTo>
                  <a:pt x="0" y="6857542"/>
                </a:moveTo>
                <a:lnTo>
                  <a:pt x="199783" y="6857542"/>
                </a:lnTo>
                <a:lnTo>
                  <a:pt x="199783" y="6858000"/>
                </a:lnTo>
                <a:lnTo>
                  <a:pt x="0" y="6858000"/>
                </a:lnTo>
                <a:close/>
                <a:moveTo>
                  <a:pt x="4818273" y="0"/>
                </a:moveTo>
                <a:lnTo>
                  <a:pt x="5018056" y="0"/>
                </a:lnTo>
                <a:lnTo>
                  <a:pt x="5030703" y="31774"/>
                </a:lnTo>
                <a:cubicBezTo>
                  <a:pt x="6085711" y="2682457"/>
                  <a:pt x="6085711" y="2682457"/>
                  <a:pt x="6085711" y="2682457"/>
                </a:cubicBezTo>
                <a:cubicBezTo>
                  <a:pt x="6191069" y="2988100"/>
                  <a:pt x="6191069" y="3446565"/>
                  <a:pt x="6085711" y="3752208"/>
                </a:cubicBezTo>
                <a:cubicBezTo>
                  <a:pt x="5601723" y="4968215"/>
                  <a:pt x="5223609" y="5918220"/>
                  <a:pt x="4928207" y="6660411"/>
                </a:cubicBezTo>
                <a:lnTo>
                  <a:pt x="4849745" y="6857542"/>
                </a:lnTo>
                <a:lnTo>
                  <a:pt x="4649962" y="6857542"/>
                </a:lnTo>
                <a:lnTo>
                  <a:pt x="4728424" y="6660411"/>
                </a:lnTo>
                <a:cubicBezTo>
                  <a:pt x="5023826" y="5918220"/>
                  <a:pt x="5401940" y="4968215"/>
                  <a:pt x="5885928" y="3752208"/>
                </a:cubicBezTo>
                <a:cubicBezTo>
                  <a:pt x="5991286" y="3446565"/>
                  <a:pt x="5991286" y="2988100"/>
                  <a:pt x="5885928" y="2682457"/>
                </a:cubicBezTo>
                <a:cubicBezTo>
                  <a:pt x="5885928" y="2682457"/>
                  <a:pt x="5885928" y="2682457"/>
                  <a:pt x="4830920" y="31774"/>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diagram of a performance measurement&#10;&#10;Description automatically generated">
            <a:extLst>
              <a:ext uri="{FF2B5EF4-FFF2-40B4-BE49-F238E27FC236}">
                <a16:creationId xmlns:a16="http://schemas.microsoft.com/office/drawing/2014/main" id="{3DD4E42B-4ED0-4DBC-2168-C8D91AB0AE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2753" y="643467"/>
            <a:ext cx="6773333" cy="5571066"/>
          </a:xfrm>
          <a:prstGeom prst="rect">
            <a:avLst/>
          </a:prstGeom>
        </p:spPr>
      </p:pic>
      <p:grpSp>
        <p:nvGrpSpPr>
          <p:cNvPr id="14" name="Group 13">
            <a:extLst>
              <a:ext uri="{FF2B5EF4-FFF2-40B4-BE49-F238E27FC236}">
                <a16:creationId xmlns:a16="http://schemas.microsoft.com/office/drawing/2014/main" id="{E8C5FC48-0A3C-4D6D-A0D5-EEE93213DB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00124"/>
            <a:chExt cx="1562267" cy="1172973"/>
          </a:xfrm>
        </p:grpSpPr>
        <p:sp>
          <p:nvSpPr>
            <p:cNvPr id="15" name="Freeform 5">
              <a:extLst>
                <a:ext uri="{FF2B5EF4-FFF2-40B4-BE49-F238E27FC236}">
                  <a16:creationId xmlns:a16="http://schemas.microsoft.com/office/drawing/2014/main" id="{DBBC336D-7E16-4EE1-90F2-8D9F2B618BF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6" name="Freeform 5">
              <a:extLst>
                <a:ext uri="{FF2B5EF4-FFF2-40B4-BE49-F238E27FC236}">
                  <a16:creationId xmlns:a16="http://schemas.microsoft.com/office/drawing/2014/main" id="{0199BE21-2D26-4357-8702-909F3621A3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72361924"/>
      </p:ext>
    </p:extLst>
  </p:cSld>
  <p:clrMapOvr>
    <a:masterClrMapping/>
  </p:clrMapOvr>
  <p:transition spd="slow">
    <p:wheel spokes="1"/>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Isosceles Triangle 23">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CDA1E4A2-51DF-AEBE-B315-585948EB0D0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643467" y="1602401"/>
            <a:ext cx="10905066" cy="3653196"/>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745930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B48D1A9-6030-B350-8455-7FD82A9009F5}"/>
            </a:ext>
          </a:extLst>
        </p:cNvPr>
        <p:cNvGrpSpPr/>
        <p:nvPr/>
      </p:nvGrpSpPr>
      <p:grpSpPr>
        <a:xfrm>
          <a:off x="0" y="0"/>
          <a:ext cx="0" cy="0"/>
          <a:chOff x="0" y="0"/>
          <a:chExt cx="0" cy="0"/>
        </a:xfrm>
      </p:grpSpPr>
      <p:sp>
        <p:nvSpPr>
          <p:cNvPr id="29" name="Rectangle 28">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32" name="Freeform: Shape 31">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Rectangle 34">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36">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6B2E0D21-8511-FA13-72D9-47E62839918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643467" y="1547876"/>
            <a:ext cx="10905066" cy="3762246"/>
          </a:xfrm>
          <a:prstGeom prst="rect">
            <a:avLst/>
          </a:prstGeom>
          <a:ln>
            <a:noFill/>
          </a:ln>
        </p:spPr>
      </p:pic>
    </p:spTree>
    <p:extLst>
      <p:ext uri="{BB962C8B-B14F-4D97-AF65-F5344CB8AC3E}">
        <p14:creationId xmlns:p14="http://schemas.microsoft.com/office/powerpoint/2010/main" val="236674277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8BD9CE2-D9C5-72C1-190E-69A533D4B70B}"/>
            </a:ext>
          </a:extLst>
        </p:cNvPr>
        <p:cNvGrpSpPr/>
        <p:nvPr/>
      </p:nvGrpSpPr>
      <p:grpSpPr>
        <a:xfrm>
          <a:off x="0" y="0"/>
          <a:ext cx="0" cy="0"/>
          <a:chOff x="0" y="0"/>
          <a:chExt cx="0" cy="0"/>
        </a:xfrm>
      </p:grpSpPr>
      <p:sp>
        <p:nvSpPr>
          <p:cNvPr id="61" name="Rectangle 60">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3" name="Group 62">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64" name="Freeform: Shape 63">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Rectangle 6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Isosceles Triangle 68">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1F3AB31-350C-5338-20E8-2A1B2D856B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643467" y="1599354"/>
            <a:ext cx="10905066" cy="3680457"/>
          </a:xfrm>
          <a:prstGeom prst="rect">
            <a:avLst/>
          </a:prstGeom>
          <a:ln>
            <a:noFill/>
          </a:ln>
        </p:spPr>
      </p:pic>
    </p:spTree>
    <p:extLst>
      <p:ext uri="{BB962C8B-B14F-4D97-AF65-F5344CB8AC3E}">
        <p14:creationId xmlns:p14="http://schemas.microsoft.com/office/powerpoint/2010/main" val="235988592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490D6B9-37C0-209C-B3BC-34BBE9CA27F9}"/>
            </a:ext>
          </a:extLst>
        </p:cNvPr>
        <p:cNvGrpSpPr/>
        <p:nvPr/>
      </p:nvGrpSpPr>
      <p:grpSpPr>
        <a:xfrm>
          <a:off x="0" y="0"/>
          <a:ext cx="0" cy="0"/>
          <a:chOff x="0" y="0"/>
          <a:chExt cx="0" cy="0"/>
        </a:xfrm>
      </p:grpSpPr>
      <p:pic>
        <p:nvPicPr>
          <p:cNvPr id="92" name="Picture 91" descr="Financial graphs on a dark display">
            <a:extLst>
              <a:ext uri="{FF2B5EF4-FFF2-40B4-BE49-F238E27FC236}">
                <a16:creationId xmlns:a16="http://schemas.microsoft.com/office/drawing/2014/main" id="{1889CEC3-AEC8-DBFA-D433-71B28EF63D94}"/>
              </a:ext>
            </a:extLst>
          </p:cNvPr>
          <p:cNvPicPr>
            <a:picLocks noChangeAspect="1"/>
          </p:cNvPicPr>
          <p:nvPr/>
        </p:nvPicPr>
        <p:blipFill>
          <a:blip r:embed="rId2"/>
          <a:srcRect l="12589" r="18398"/>
          <a:stretch/>
        </p:blipFill>
        <p:spPr>
          <a:xfrm>
            <a:off x="-9886" y="10"/>
            <a:ext cx="7572605" cy="6857990"/>
          </a:xfrm>
          <a:prstGeom prst="rect">
            <a:avLst/>
          </a:prstGeom>
        </p:spPr>
      </p:pic>
      <p:cxnSp>
        <p:nvCxnSpPr>
          <p:cNvPr id="96" name="Straight Connector 95">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29B58DC-26BF-BD2F-24A1-EAD60924AEBF}"/>
              </a:ext>
            </a:extLst>
          </p:cNvPr>
          <p:cNvSpPr>
            <a:spLocks noGrp="1"/>
          </p:cNvSpPr>
          <p:nvPr>
            <p:ph idx="1"/>
          </p:nvPr>
        </p:nvSpPr>
        <p:spPr>
          <a:xfrm>
            <a:off x="8041064" y="983978"/>
            <a:ext cx="3733014" cy="5158406"/>
          </a:xfrm>
        </p:spPr>
        <p:txBody>
          <a:bodyPr>
            <a:normAutofit/>
          </a:bodyPr>
          <a:lstStyle/>
          <a:p>
            <a:pPr marL="0" indent="0" algn="ctr">
              <a:buNone/>
            </a:pPr>
            <a:r>
              <a:rPr lang="en-US" sz="3600" b="1" dirty="0"/>
              <a:t>Conclusion</a:t>
            </a:r>
          </a:p>
          <a:p>
            <a:pPr marL="0" indent="0" algn="just">
              <a:buNone/>
            </a:pPr>
            <a:endParaRPr lang="en-US" sz="2000" dirty="0"/>
          </a:p>
          <a:p>
            <a:pPr marL="0" indent="0" algn="just">
              <a:buNone/>
            </a:pPr>
            <a:r>
              <a:rPr lang="en-US" sz="2000" dirty="0"/>
              <a:t>From the graphs of F1-Scores we can see that, Ensemble Model with </a:t>
            </a:r>
            <a:r>
              <a:rPr lang="en-US" sz="2000" dirty="0" err="1"/>
              <a:t>Nerual</a:t>
            </a:r>
            <a:r>
              <a:rPr lang="en-US" sz="2000" dirty="0"/>
              <a:t> Network works better than other models. It has slight lower accuracy, but it has better macro average and weighted average value. In conclusion it can be said that for predicting diabetes from our selected dataset Ensemble Model with Neural Network will work better.</a:t>
            </a:r>
          </a:p>
        </p:txBody>
      </p:sp>
    </p:spTree>
    <p:extLst>
      <p:ext uri="{BB962C8B-B14F-4D97-AF65-F5344CB8AC3E}">
        <p14:creationId xmlns:p14="http://schemas.microsoft.com/office/powerpoint/2010/main" val="115383392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brain with lines and dots&#10;&#10;Description automatically generated">
            <a:extLst>
              <a:ext uri="{FF2B5EF4-FFF2-40B4-BE49-F238E27FC236}">
                <a16:creationId xmlns:a16="http://schemas.microsoft.com/office/drawing/2014/main" id="{C3517851-F1A7-13F8-6E86-FEBB1D9BEE81}"/>
              </a:ext>
            </a:extLst>
          </p:cNvPr>
          <p:cNvPicPr>
            <a:picLocks noChangeAspect="1"/>
          </p:cNvPicPr>
          <p:nvPr/>
        </p:nvPicPr>
        <p:blipFill>
          <a:blip r:embed="rId2">
            <a:extLst>
              <a:ext uri="{28A0092B-C50C-407E-A947-70E740481C1C}">
                <a14:useLocalDpi xmlns:a14="http://schemas.microsoft.com/office/drawing/2010/main" val="0"/>
              </a:ext>
            </a:extLst>
          </a:blip>
          <a:srcRect l="33892" r="1472" b="9091"/>
          <a:stretch/>
        </p:blipFill>
        <p:spPr>
          <a:xfrm>
            <a:off x="3523488" y="10"/>
            <a:ext cx="8668512" cy="6857990"/>
          </a:xfrm>
          <a:prstGeom prst="rect">
            <a:avLst/>
          </a:prstGeom>
        </p:spPr>
      </p:pic>
      <p:sp>
        <p:nvSpPr>
          <p:cNvPr id="19" name="Rectangle 18">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1A578F4-917D-40C0-3CE7-DCEACADC4E14}"/>
              </a:ext>
            </a:extLst>
          </p:cNvPr>
          <p:cNvSpPr>
            <a:spLocks noGrp="1"/>
          </p:cNvSpPr>
          <p:nvPr>
            <p:ph type="ctrTitle"/>
          </p:nvPr>
        </p:nvSpPr>
        <p:spPr>
          <a:xfrm>
            <a:off x="477981" y="1518624"/>
            <a:ext cx="5618019" cy="2186445"/>
          </a:xfrm>
        </p:spPr>
        <p:txBody>
          <a:bodyPr anchor="b">
            <a:noAutofit/>
          </a:bodyPr>
          <a:lstStyle/>
          <a:p>
            <a:pPr algn="l"/>
            <a:r>
              <a:rPr lang="en-US" sz="3600">
                <a:solidFill>
                  <a:schemeClr val="bg1"/>
                </a:solidFill>
              </a:rPr>
              <a:t>Diabetes Prediction Using Ensemble Model with Neural Network and Multi-Level Perceptron</a:t>
            </a:r>
            <a:endParaRPr lang="en-US" sz="3600" dirty="0">
              <a:solidFill>
                <a:schemeClr val="bg1"/>
              </a:solidFill>
            </a:endParaRPr>
          </a:p>
        </p:txBody>
      </p:sp>
      <p:sp>
        <p:nvSpPr>
          <p:cNvPr id="3" name="Subtitle 2">
            <a:extLst>
              <a:ext uri="{FF2B5EF4-FFF2-40B4-BE49-F238E27FC236}">
                <a16:creationId xmlns:a16="http://schemas.microsoft.com/office/drawing/2014/main" id="{A73FA414-E943-57AA-C731-4E58DF2CEB9B}"/>
              </a:ext>
            </a:extLst>
          </p:cNvPr>
          <p:cNvSpPr>
            <a:spLocks noGrp="1"/>
          </p:cNvSpPr>
          <p:nvPr>
            <p:ph type="subTitle" idx="1"/>
          </p:nvPr>
        </p:nvSpPr>
        <p:spPr>
          <a:xfrm>
            <a:off x="477981" y="4546920"/>
            <a:ext cx="4867018" cy="1208141"/>
          </a:xfrm>
        </p:spPr>
        <p:txBody>
          <a:bodyPr>
            <a:normAutofit/>
          </a:bodyPr>
          <a:lstStyle/>
          <a:p>
            <a:pPr algn="just"/>
            <a:r>
              <a:rPr lang="en-US" sz="2000">
                <a:solidFill>
                  <a:schemeClr val="bg1"/>
                </a:solidFill>
              </a:rPr>
              <a:t>Comparison between traditional machine learning models and ensemble models with NN and MLP</a:t>
            </a:r>
            <a:endParaRPr lang="en-US" sz="2000" dirty="0">
              <a:solidFill>
                <a:schemeClr val="bg1"/>
              </a:solidFill>
            </a:endParaRPr>
          </a:p>
        </p:txBody>
      </p:sp>
      <p:sp>
        <p:nvSpPr>
          <p:cNvPr id="20" name="Rectangle 1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0771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5BD043B-6728-9E05-428C-C401E6DB8ACE}"/>
            </a:ext>
          </a:extLst>
        </p:cNvPr>
        <p:cNvGrpSpPr/>
        <p:nvPr/>
      </p:nvGrpSpPr>
      <p:grpSpPr>
        <a:xfrm>
          <a:off x="0" y="0"/>
          <a:ext cx="0" cy="0"/>
          <a:chOff x="0" y="0"/>
          <a:chExt cx="0" cy="0"/>
        </a:xfrm>
      </p:grpSpPr>
      <p:sp useBgFill="1">
        <p:nvSpPr>
          <p:cNvPr id="89" name="Rectangle 88">
            <a:extLst>
              <a:ext uri="{FF2B5EF4-FFF2-40B4-BE49-F238E27FC236}">
                <a16:creationId xmlns:a16="http://schemas.microsoft.com/office/drawing/2014/main" id="{E45B1D5C-0827-4AF0-8186-11FC5A8B8B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BD9374-F95B-B012-F547-552D238D39C8}"/>
              </a:ext>
            </a:extLst>
          </p:cNvPr>
          <p:cNvSpPr>
            <a:spLocks noGrp="1"/>
          </p:cNvSpPr>
          <p:nvPr>
            <p:ph type="ctrTitle"/>
          </p:nvPr>
        </p:nvSpPr>
        <p:spPr>
          <a:xfrm>
            <a:off x="9267909" y="2023110"/>
            <a:ext cx="2469624" cy="2846070"/>
          </a:xfrm>
          <a:prstGeom prst="ellipse">
            <a:avLst/>
          </a:prstGeom>
        </p:spPr>
        <p:txBody>
          <a:bodyPr vert="horz" lIns="91440" tIns="45720" rIns="91440" bIns="45720" rtlCol="0" anchor="ctr">
            <a:normAutofit/>
          </a:bodyPr>
          <a:lstStyle/>
          <a:p>
            <a:pPr algn="l"/>
            <a:r>
              <a:rPr lang="en-US" sz="2600" kern="1200">
                <a:latin typeface="+mj-lt"/>
                <a:ea typeface="+mj-ea"/>
                <a:cs typeface="+mj-cs"/>
              </a:rPr>
              <a:t>Description of The Dataset</a:t>
            </a:r>
          </a:p>
        </p:txBody>
      </p:sp>
      <p:sp>
        <p:nvSpPr>
          <p:cNvPr id="91" name="Rectangle 90">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92">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diagram of data&#10;&#10;Description automatically generated">
            <a:extLst>
              <a:ext uri="{FF2B5EF4-FFF2-40B4-BE49-F238E27FC236}">
                <a16:creationId xmlns:a16="http://schemas.microsoft.com/office/drawing/2014/main" id="{76E0ABF4-6AAE-8F32-7B9A-C23630AA7F6D}"/>
              </a:ext>
            </a:extLst>
          </p:cNvPr>
          <p:cNvPicPr>
            <a:picLocks noChangeAspect="1"/>
          </p:cNvPicPr>
          <p:nvPr/>
        </p:nvPicPr>
        <p:blipFill>
          <a:blip r:embed="rId2">
            <a:extLst>
              <a:ext uri="{28A0092B-C50C-407E-A947-70E740481C1C}">
                <a14:useLocalDpi xmlns:a14="http://schemas.microsoft.com/office/drawing/2010/main" val="0"/>
              </a:ext>
            </a:extLst>
          </a:blip>
          <a:srcRect l="6573"/>
          <a:stretch/>
        </p:blipFill>
        <p:spPr>
          <a:xfrm>
            <a:off x="545238" y="858525"/>
            <a:ext cx="7608304" cy="5211906"/>
          </a:xfrm>
          <a:prstGeom prst="rect">
            <a:avLst/>
          </a:prstGeom>
        </p:spPr>
      </p:pic>
      <p:sp>
        <p:nvSpPr>
          <p:cNvPr id="105" name="Rectangle 104">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50488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Shape 6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Isosceles Triangle 72">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iagram of a diagram&#10;&#10;Description automatically generated with medium confidence">
            <a:extLst>
              <a:ext uri="{FF2B5EF4-FFF2-40B4-BE49-F238E27FC236}">
                <a16:creationId xmlns:a16="http://schemas.microsoft.com/office/drawing/2014/main" id="{F5AC7AB9-8228-3BD9-94AD-1A5AB63B89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7021" y="643467"/>
            <a:ext cx="10037957" cy="5571066"/>
          </a:xfrm>
          <a:prstGeom prst="rect">
            <a:avLst/>
          </a:prstGeom>
          <a:ln>
            <a:noFill/>
          </a:ln>
        </p:spPr>
      </p:pic>
      <p:sp>
        <p:nvSpPr>
          <p:cNvPr id="68" name="Isosceles Triangle 67">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6885216"/>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8" name="Group 57">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59" name="Freeform: Shape 58">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61">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Isosceles Triangle 63">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descr="A diagram of different types of objects&#10;&#10;Description automatically generated">
            <a:extLst>
              <a:ext uri="{FF2B5EF4-FFF2-40B4-BE49-F238E27FC236}">
                <a16:creationId xmlns:a16="http://schemas.microsoft.com/office/drawing/2014/main" id="{1BB64485-4A89-9C61-089D-CBF9E408C0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6904" y="643467"/>
            <a:ext cx="8878192" cy="5571066"/>
          </a:xfrm>
          <a:prstGeom prst="rect">
            <a:avLst/>
          </a:prstGeom>
          <a:ln>
            <a:noFill/>
          </a:ln>
        </p:spPr>
      </p:pic>
    </p:spTree>
    <p:extLst>
      <p:ext uri="{BB962C8B-B14F-4D97-AF65-F5344CB8AC3E}">
        <p14:creationId xmlns:p14="http://schemas.microsoft.com/office/powerpoint/2010/main" val="2008151831"/>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88553FB-7A33-4A64-38D2-1334E1B208D2}"/>
            </a:ext>
          </a:extLst>
        </p:cNvPr>
        <p:cNvGrpSpPr/>
        <p:nvPr/>
      </p:nvGrpSpPr>
      <p:grpSpPr>
        <a:xfrm>
          <a:off x="0" y="0"/>
          <a:ext cx="0" cy="0"/>
          <a:chOff x="0" y="0"/>
          <a:chExt cx="0" cy="0"/>
        </a:xfrm>
      </p:grpSpPr>
      <p:sp>
        <p:nvSpPr>
          <p:cNvPr id="67" name="Rectangle 6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Freeform: Shape 6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6" name="Isosceles Triangle 65">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07CA3B93-FFAB-1337-0902-1A39DFEACB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643467" y="1752345"/>
            <a:ext cx="10905066" cy="3353308"/>
          </a:xfrm>
          <a:prstGeom prst="rect">
            <a:avLst/>
          </a:prstGeom>
          <a:ln>
            <a:noFill/>
          </a:ln>
        </p:spPr>
      </p:pic>
      <p:sp>
        <p:nvSpPr>
          <p:cNvPr id="68" name="Isosceles Triangle 67">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778022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Arc 31">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30" name="Freeform: Shape 29">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diagram of a general insemination model&#10;&#10;Description automatically generated">
            <a:extLst>
              <a:ext uri="{FF2B5EF4-FFF2-40B4-BE49-F238E27FC236}">
                <a16:creationId xmlns:a16="http://schemas.microsoft.com/office/drawing/2014/main" id="{CA91DBFF-6932-1347-2035-D197B55911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5702" y="656324"/>
            <a:ext cx="7320595" cy="554535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Tree>
    <p:extLst>
      <p:ext uri="{BB962C8B-B14F-4D97-AF65-F5344CB8AC3E}">
        <p14:creationId xmlns:p14="http://schemas.microsoft.com/office/powerpoint/2010/main" val="371657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3" name="Freeform: Shape 12">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iagram of a network data processing process&#10;&#10;Description automatically generated">
            <a:extLst>
              <a:ext uri="{FF2B5EF4-FFF2-40B4-BE49-F238E27FC236}">
                <a16:creationId xmlns:a16="http://schemas.microsoft.com/office/drawing/2014/main" id="{A9BD4ED6-9AB7-88E1-5F31-5AD9991A3B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0033" y="643467"/>
            <a:ext cx="6671934" cy="5571065"/>
          </a:xfrm>
          <a:prstGeom prst="rect">
            <a:avLst/>
          </a:prstGeom>
          <a:ln>
            <a:noFill/>
          </a:ln>
        </p:spPr>
      </p:pic>
    </p:spTree>
    <p:extLst>
      <p:ext uri="{BB962C8B-B14F-4D97-AF65-F5344CB8AC3E}">
        <p14:creationId xmlns:p14="http://schemas.microsoft.com/office/powerpoint/2010/main" val="11609288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white square with black text and a yellow symbol&#10;&#10;Description automatically generated">
            <a:extLst>
              <a:ext uri="{FF2B5EF4-FFF2-40B4-BE49-F238E27FC236}">
                <a16:creationId xmlns:a16="http://schemas.microsoft.com/office/drawing/2014/main" id="{5FEC7654-2216-E5A3-E92B-8D7D9D89725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2038603"/>
            <a:ext cx="10905066" cy="2780792"/>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9997873"/>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143</TotalTime>
  <Words>143</Words>
  <Application>Microsoft Office PowerPoint</Application>
  <PresentationFormat>Widescreen</PresentationFormat>
  <Paragraphs>19</Paragraphs>
  <Slides>15</Slides>
  <Notes>0</Notes>
  <HiddenSlides>0</HiddenSlides>
  <MMClips>1</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Diabetes Prediction Using Ensemble Model with Neural Network and Multi-Level Perceptron</vt:lpstr>
      <vt:lpstr>Description of The Dataset</vt:lpstr>
      <vt:lpstr>PowerPoint Presentation</vt:lpstr>
      <vt:lpstr>PowerPoint Presentation</vt:lpstr>
      <vt:lpstr>PowerPoint Presentation</vt:lpstr>
      <vt:lpstr>PowerPoint Presentation</vt:lpstr>
      <vt:lpstr>PowerPoint Presentation</vt:lpstr>
      <vt:lpstr>PowerPoint Presentation</vt:lpstr>
      <vt:lpstr>Meta Model Structure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Mirazul Hasan Himel</dc:creator>
  <cp:lastModifiedBy>Mirazul Hasan Himel</cp:lastModifiedBy>
  <cp:revision>4</cp:revision>
  <dcterms:created xsi:type="dcterms:W3CDTF">2025-01-10T11:12:25Z</dcterms:created>
  <dcterms:modified xsi:type="dcterms:W3CDTF">2025-01-19T15:30:53Z</dcterms:modified>
</cp:coreProperties>
</file>

<file path=docProps/thumbnail.jpeg>
</file>